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msword" Extension="doc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msword" PartName="/ppt/embeddings/Microsoft_Office_Word_97_-_2003_Document1.doc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13.bin"/>
  <Override ContentType="application/vnd.openxmlformats-officedocument.oleObject" PartName="/ppt/embeddings/oleObject9.bin"/>
  <Override ContentType="application/vnd.openxmlformats-officedocument.oleObject" PartName="/ppt/embeddings/oleObject6.bin"/>
  <Override ContentType="application/vnd.openxmlformats-officedocument.oleObject" PartName="/ppt/embeddings/oleObject15.bin"/>
  <Override ContentType="application/vnd.openxmlformats-officedocument.oleObject" PartName="/ppt/embeddings/oleObject4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14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7" roundtripDataSignature="AMtx7mjKU646fcW+Etx2EQLXHvczn+Wf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40053286dab76b2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640053286dab76b2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640053286dab76b2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40053286dab76b2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640053286dab76b2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640053286dab76b2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40053286dab76b2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0053286dab76b2_45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640053286dab76b2_45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640053286dab76b2_45"/>
          <p:cNvSpPr txBox="1"/>
          <p:nvPr>
            <p:ph idx="12" type="sldNum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40053286dab76b2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640053286dab76b2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640053286dab76b2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640053286dab76b2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640053286dab76b2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640053286dab76b2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640053286dab76b2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640053286dab76b2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640053286dab76b2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40053286dab76b2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640053286dab76b2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40053286dab76b2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640053286dab76b2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640053286dab76b2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40053286dab76b2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640053286dab76b2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40053286dab76b2_30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640053286dab76b2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640053286dab76b2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640053286dab76b2_3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g640053286dab76b2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40053286dab76b2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640053286dab76b2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40053286dab76b2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640053286dab76b2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g640053286dab76b2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Microsoft_Office_Word_97_-_2003_Document1.doc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0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vmlDrawing" Target="../drawings/vmlDrawing11.v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0.bin"/><Relationship Id="rId6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vmlDrawing" Target="../drawings/vmlDrawing12.v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vmlDrawing" Target="../drawings/vmlDrawing13.v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vmlDrawing" Target="../drawings/vmlDrawing14.v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vmlDrawing" Target="../drawings/vmlDrawing15.v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vmlDrawing" Target="../drawings/vmlDrawing16.v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5.bin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1066800" y="838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 - CIRI CACING CESTODA</a:t>
            </a:r>
            <a:endParaRPr/>
          </a:p>
        </p:txBody>
      </p:sp>
      <p:sp>
        <p:nvSpPr>
          <p:cNvPr id="59" name="Google Shape;59;p1"/>
          <p:cNvSpPr txBox="1"/>
          <p:nvPr>
            <p:ph idx="1" type="body"/>
          </p:nvPr>
        </p:nvSpPr>
        <p:spPr>
          <a:xfrm>
            <a:off x="381000" y="11430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Badan berbentuk pita dan bersegmen.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Saiz berbeza dari mm - meter.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Badan terdiri dari kepala (skoleks) , leher dan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bersegmen (strobilla) . Satu segmen di panggil proglotid. Pada sloleks terdapat alat untuk melekat pada dinding usus di panggil sulur (pelekap)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ctrTitle"/>
          </p:nvPr>
        </p:nvSpPr>
        <p:spPr>
          <a:xfrm>
            <a:off x="2209800" y="-1295400"/>
            <a:ext cx="502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Cacing pita</a:t>
            </a:r>
            <a:endParaRPr/>
          </a:p>
        </p:txBody>
      </p:sp>
      <p:sp>
        <p:nvSpPr>
          <p:cNvPr id="149" name="Google Shape;149;p10"/>
          <p:cNvSpPr txBox="1"/>
          <p:nvPr>
            <p:ph idx="1" type="subTitle"/>
          </p:nvPr>
        </p:nvSpPr>
        <p:spPr>
          <a:xfrm>
            <a:off x="533400" y="1143000"/>
            <a:ext cx="8077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Taenia     saginata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 : Usus kecil manusia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 (sistiserkoid)  : Otot (daging) lembu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Taenia     solium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: Usus kecil manusia.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 ( sistiserkoid) : Otot ( daging) babi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" name="Google Shape;150;p10"/>
          <p:cNvCxnSpPr/>
          <p:nvPr/>
        </p:nvCxnSpPr>
        <p:spPr>
          <a:xfrm>
            <a:off x="3124200" y="17526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1" name="Google Shape;151;p10"/>
          <p:cNvCxnSpPr/>
          <p:nvPr/>
        </p:nvCxnSpPr>
        <p:spPr>
          <a:xfrm>
            <a:off x="4724400" y="17526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2" name="Google Shape;152;p10"/>
          <p:cNvCxnSpPr/>
          <p:nvPr/>
        </p:nvCxnSpPr>
        <p:spPr>
          <a:xfrm>
            <a:off x="3276600" y="45720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3" name="Google Shape;153;p10"/>
          <p:cNvCxnSpPr/>
          <p:nvPr/>
        </p:nvCxnSpPr>
        <p:spPr>
          <a:xfrm>
            <a:off x="4876800" y="45720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2286000" y="0"/>
            <a:ext cx="4572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PATONENESITI</a:t>
            </a:r>
            <a:endParaRPr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228600" y="1295400"/>
            <a:ext cx="8610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Ternakan kekurangan protin dan vitamin.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Pelekatan sulur menyebabkan luka pada usus ternakan dan menimbulkan infeksi bakteria.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Kesan toksik pada ternakan.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2895600" y="228600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RAWATAN</a:t>
            </a:r>
            <a:endParaRPr/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685800" y="17526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CUSO4 -  1 % drencing ( 120 -150 ml)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Niclosomide ( Yomesan R) - Drenching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(80 mg /kg) untuk lembu , kambing, bebiri.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1219200" y="2286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PENCEGAHAN DAN PENGAWALAN</a:t>
            </a:r>
            <a:endParaRPr/>
          </a:p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Sistem pembuangan najis yang baik.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Daging lembu atau babi di masak dengan sempurna.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3.Pemeriksaan daging yang teliti di rumah penyembelihan. Daging yang mengandungi sista di larang memakannya.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Pembekuan daging pada - 10 c boleh membunuh larva.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1600200" y="838200"/>
            <a:ext cx="7239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PERBEZAAN ENDOPARASIT</a:t>
            </a:r>
            <a:endParaRPr/>
          </a:p>
        </p:txBody>
      </p:sp>
      <p:graphicFrame>
        <p:nvGraphicFramePr>
          <p:cNvPr id="177" name="Google Shape;177;p14"/>
          <p:cNvGraphicFramePr/>
          <p:nvPr/>
        </p:nvGraphicFramePr>
        <p:xfrm>
          <a:off x="741362" y="2063750"/>
          <a:ext cx="8218487" cy="4410075"/>
        </p:xfrm>
        <a:graphic>
          <a:graphicData uri="http://schemas.openxmlformats.org/presentationml/2006/ole">
            <mc:AlternateContent>
              <mc:Choice Requires="v">
                <p:oleObj r:id="rId4" imgH="4410075" imgW="8218487" progId="Word.Document.8" spid="_x0000_s1">
                  <p:embed/>
                </p:oleObj>
              </mc:Choice>
              <mc:Fallback>
                <p:oleObj r:id="rId5" imgH="4410075" imgW="8218487" progId="Word.Document.8">
                  <p:embed/>
                  <p:pic>
                    <p:nvPicPr>
                      <p:cNvPr id="177" name="Google Shape;177;p14"/>
                      <p:cNvPicPr preferRelativeResize="0"/>
                      <p:nvPr>
                        <p:ph idx="12" type="sldNum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41362" y="2063750"/>
                        <a:ext cx="8218487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3276600" y="22860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PROTOZOA</a:t>
            </a:r>
            <a:endParaRPr/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381000" y="533400"/>
            <a:ext cx="85344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Parasit yang bersel tunggal (unisel)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lebih besar daripada bakteria.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 berbagai bentuk 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Ameoba - bergerak seperti ameoba.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Sfera - Tidak motil.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Panjang/halus- mempunyai flagela untuk berenang.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idx="4294967295" type="title"/>
          </p:nvPr>
        </p:nvSpPr>
        <p:spPr>
          <a:xfrm>
            <a:off x="1295400" y="8382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MORFOLOGI PROTOZOA DARAH</a:t>
            </a:r>
            <a:endParaRPr/>
          </a:p>
        </p:txBody>
      </p:sp>
      <p:sp>
        <p:nvSpPr>
          <p:cNvPr id="189" name="Google Shape;189;p16"/>
          <p:cNvSpPr txBox="1"/>
          <p:nvPr>
            <p:ph idx="4294967295" type="body"/>
          </p:nvPr>
        </p:nvSpPr>
        <p:spPr>
          <a:xfrm>
            <a:off x="304800" y="2057400"/>
            <a:ext cx="4191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Babesia   bigemina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Hidup dalam sel darah.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Bentuk seperti buah pear.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Pembawanya ialah kutu Boophilus microplus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16"/>
          <p:cNvCxnSpPr/>
          <p:nvPr/>
        </p:nvCxnSpPr>
        <p:spPr>
          <a:xfrm>
            <a:off x="685800" y="2590800"/>
            <a:ext cx="1066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1" name="Google Shape;191;p16"/>
          <p:cNvCxnSpPr/>
          <p:nvPr/>
        </p:nvCxnSpPr>
        <p:spPr>
          <a:xfrm>
            <a:off x="2057400" y="25908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2" name="Google Shape;192;p16"/>
          <p:cNvCxnSpPr/>
          <p:nvPr/>
        </p:nvCxnSpPr>
        <p:spPr>
          <a:xfrm>
            <a:off x="685800" y="60198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3" name="Google Shape;193;p16"/>
          <p:cNvCxnSpPr/>
          <p:nvPr/>
        </p:nvCxnSpPr>
        <p:spPr>
          <a:xfrm>
            <a:off x="2209800" y="60198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194" name="Google Shape;194;p16"/>
          <p:cNvGraphicFramePr/>
          <p:nvPr/>
        </p:nvGraphicFramePr>
        <p:xfrm>
          <a:off x="5410200" y="1143000"/>
          <a:ext cx="3733800" cy="5715000"/>
        </p:xfrm>
        <a:graphic>
          <a:graphicData uri="http://schemas.openxmlformats.org/presentationml/2006/ole">
            <mc:AlternateContent>
              <mc:Choice Requires="v">
                <p:oleObj r:id="rId4" imgH="5715000" imgW="3733800" progId="PowerPoint.Slide.8" spid="_x0000_s1">
                  <p:embed/>
                </p:oleObj>
              </mc:Choice>
              <mc:Fallback>
                <p:oleObj r:id="rId5" imgH="5715000" imgW="3733800" progId="PowerPoint.Slide.8">
                  <p:embed/>
                  <p:pic>
                    <p:nvPicPr>
                      <p:cNvPr id="194" name="Google Shape;194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410200" y="1143000"/>
                        <a:ext cx="37338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idx="4294967295" type="title"/>
          </p:nvPr>
        </p:nvSpPr>
        <p:spPr>
          <a:xfrm>
            <a:off x="2362200" y="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Theileria mutans</a:t>
            </a:r>
            <a:endParaRPr/>
          </a:p>
        </p:txBody>
      </p:sp>
      <p:sp>
        <p:nvSpPr>
          <p:cNvPr id="200" name="Google Shape;200;p17"/>
          <p:cNvSpPr txBox="1"/>
          <p:nvPr>
            <p:ph idx="4294967295" type="body"/>
          </p:nvPr>
        </p:nvSpPr>
        <p:spPr>
          <a:xfrm>
            <a:off x="0" y="21336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Hidup dalam sel darah.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Bentuk cincin , rod.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Pembawanya ialah kutu 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Rhipicephalus spp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17"/>
          <p:cNvCxnSpPr/>
          <p:nvPr/>
        </p:nvCxnSpPr>
        <p:spPr>
          <a:xfrm>
            <a:off x="3048000" y="6858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2" name="Google Shape;202;p17"/>
          <p:cNvCxnSpPr/>
          <p:nvPr/>
        </p:nvCxnSpPr>
        <p:spPr>
          <a:xfrm>
            <a:off x="5257800" y="6858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3" name="Google Shape;203;p17"/>
          <p:cNvCxnSpPr/>
          <p:nvPr/>
        </p:nvCxnSpPr>
        <p:spPr>
          <a:xfrm>
            <a:off x="457200" y="5715000"/>
            <a:ext cx="1905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4" name="Google Shape;204;p17"/>
          <p:cNvCxnSpPr/>
          <p:nvPr/>
        </p:nvCxnSpPr>
        <p:spPr>
          <a:xfrm>
            <a:off x="2590800" y="57150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205" name="Google Shape;205;p17"/>
          <p:cNvGraphicFramePr/>
          <p:nvPr/>
        </p:nvGraphicFramePr>
        <p:xfrm>
          <a:off x="5741987" y="914400"/>
          <a:ext cx="3402012" cy="5943600"/>
        </p:xfrm>
        <a:graphic>
          <a:graphicData uri="http://schemas.openxmlformats.org/presentationml/2006/ole">
            <mc:AlternateContent>
              <mc:Choice Requires="v">
                <p:oleObj r:id="rId4" imgH="5943600" imgW="3402012" progId="PowerPoint.Slide.8" spid="_x0000_s1">
                  <p:embed/>
                </p:oleObj>
              </mc:Choice>
              <mc:Fallback>
                <p:oleObj r:id="rId5" imgH="5943600" imgW="3402012" progId="PowerPoint.Slide.8">
                  <p:embed/>
                  <p:pic>
                    <p:nvPicPr>
                      <p:cNvPr id="205" name="Google Shape;205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41987" y="914400"/>
                        <a:ext cx="3402012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idx="4294967295" type="title"/>
          </p:nvPr>
        </p:nvSpPr>
        <p:spPr>
          <a:xfrm>
            <a:off x="1752600" y="0"/>
            <a:ext cx="541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Anaplasma marginale</a:t>
            </a:r>
            <a:endParaRPr/>
          </a:p>
        </p:txBody>
      </p:sp>
      <p:sp>
        <p:nvSpPr>
          <p:cNvPr id="211" name="Google Shape;211;p18"/>
          <p:cNvSpPr txBox="1"/>
          <p:nvPr>
            <p:ph idx="4294967295" type="body"/>
          </p:nvPr>
        </p:nvSpPr>
        <p:spPr>
          <a:xfrm>
            <a:off x="228600" y="2057400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Hidup dalam sel darah merah.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Bentuk spherical.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Pembawa kutu Boophilus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microplus , Ixodes  spp ,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Rhipicephalus spp</a:t>
            </a:r>
            <a:endParaRPr/>
          </a:p>
        </p:txBody>
      </p:sp>
      <p:cxnSp>
        <p:nvCxnSpPr>
          <p:cNvPr id="212" name="Google Shape;212;p18"/>
          <p:cNvCxnSpPr/>
          <p:nvPr/>
        </p:nvCxnSpPr>
        <p:spPr>
          <a:xfrm>
            <a:off x="2133600" y="685800"/>
            <a:ext cx="2438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3" name="Google Shape;213;p18"/>
          <p:cNvCxnSpPr/>
          <p:nvPr/>
        </p:nvCxnSpPr>
        <p:spPr>
          <a:xfrm>
            <a:off x="4800600" y="685800"/>
            <a:ext cx="2286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4" name="Google Shape;214;p18"/>
          <p:cNvCxnSpPr/>
          <p:nvPr/>
        </p:nvCxnSpPr>
        <p:spPr>
          <a:xfrm>
            <a:off x="2895600" y="50292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685800" y="55626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6" name="Google Shape;216;p18"/>
          <p:cNvCxnSpPr/>
          <p:nvPr/>
        </p:nvCxnSpPr>
        <p:spPr>
          <a:xfrm>
            <a:off x="2362200" y="5562600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2819400" y="6019800"/>
            <a:ext cx="457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8" name="Google Shape;218;p18"/>
          <p:cNvCxnSpPr/>
          <p:nvPr/>
        </p:nvCxnSpPr>
        <p:spPr>
          <a:xfrm>
            <a:off x="3505200" y="55626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685800" y="60960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220" name="Google Shape;220;p18"/>
          <p:cNvGraphicFramePr/>
          <p:nvPr/>
        </p:nvGraphicFramePr>
        <p:xfrm>
          <a:off x="5410200" y="1219200"/>
          <a:ext cx="3733800" cy="5638800"/>
        </p:xfrm>
        <a:graphic>
          <a:graphicData uri="http://schemas.openxmlformats.org/presentationml/2006/ole">
            <mc:AlternateContent>
              <mc:Choice Requires="v">
                <p:oleObj r:id="rId4" imgH="5638800" imgW="3733800" progId="PowerPoint.Slide.8" spid="_x0000_s1">
                  <p:embed/>
                </p:oleObj>
              </mc:Choice>
              <mc:Fallback>
                <p:oleObj r:id="rId5" imgH="5638800" imgW="3733800" progId="PowerPoint.Slide.8">
                  <p:embed/>
                  <p:pic>
                    <p:nvPicPr>
                      <p:cNvPr id="220" name="Google Shape;220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410200" y="1219200"/>
                        <a:ext cx="3733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4294967295" type="title"/>
          </p:nvPr>
        </p:nvSpPr>
        <p:spPr>
          <a:xfrm>
            <a:off x="1905000" y="228600"/>
            <a:ext cx="5105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Trypanosoma evansi</a:t>
            </a:r>
            <a:endParaRPr/>
          </a:p>
        </p:txBody>
      </p:sp>
      <p:sp>
        <p:nvSpPr>
          <p:cNvPr id="226" name="Google Shape;226;p19"/>
          <p:cNvSpPr txBox="1"/>
          <p:nvPr>
            <p:ph idx="4294967295" type="body"/>
          </p:nvPr>
        </p:nvSpPr>
        <p:spPr>
          <a:xfrm>
            <a:off x="1066800" y="21018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Hidup di luar sel darah merah.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Pembawanya ialah lalat Tabanid.</a:t>
            </a:r>
            <a:endParaRPr/>
          </a:p>
        </p:txBody>
      </p:sp>
      <p:cxnSp>
        <p:nvCxnSpPr>
          <p:cNvPr id="227" name="Google Shape;227;p19"/>
          <p:cNvCxnSpPr/>
          <p:nvPr/>
        </p:nvCxnSpPr>
        <p:spPr>
          <a:xfrm>
            <a:off x="2362200" y="762000"/>
            <a:ext cx="2895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5486400" y="7620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229" name="Google Shape;229;p19"/>
          <p:cNvGraphicFramePr/>
          <p:nvPr/>
        </p:nvGraphicFramePr>
        <p:xfrm>
          <a:off x="4800600" y="1752600"/>
          <a:ext cx="4343400" cy="5105400"/>
        </p:xfrm>
        <a:graphic>
          <a:graphicData uri="http://schemas.openxmlformats.org/presentationml/2006/ole">
            <mc:AlternateContent>
              <mc:Choice Requires="v">
                <p:oleObj r:id="rId4" imgH="5105400" imgW="4343400" progId="PowerPoint.Slide.8" spid="_x0000_s1">
                  <p:embed/>
                </p:oleObj>
              </mc:Choice>
              <mc:Fallback>
                <p:oleObj r:id="rId5" imgH="5105400" imgW="4343400" progId="PowerPoint.Slide.8">
                  <p:embed/>
                  <p:pic>
                    <p:nvPicPr>
                      <p:cNvPr id="229" name="Google Shape;229;p1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800600" y="1752600"/>
                        <a:ext cx="4343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CIRI-CIRI CACING CESTODA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228600" y="12192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Pada leher terdapattisu yang boleh bercambah menjadi segmen di panggil proglotid.Proglotid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bahagi kepada 3 mengikut kematangan.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Proglotid tidak matang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Proglotid matang.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Gravid proglotid ( dipenuhi telur)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1524000" y="2286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AETIOLOGI (AGEN PENYEBAB)</a:t>
            </a:r>
            <a:endParaRPr/>
          </a:p>
        </p:txBody>
      </p:sp>
      <p:sp>
        <p:nvSpPr>
          <p:cNvPr id="235" name="Google Shape;235;p20"/>
          <p:cNvSpPr txBox="1"/>
          <p:nvPr>
            <p:ph idx="1" type="body"/>
          </p:nvPr>
        </p:nvSpPr>
        <p:spPr>
          <a:xfrm>
            <a:off x="685800" y="1143000"/>
            <a:ext cx="8153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Lembu     : Babesia bigemina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Babesia argentina ( B. bovis),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menyerang anak lembu (6 - 12 bulan).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Kuda        : Babesia caballi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Babesia equi.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6" name="Google Shape;236;p20"/>
          <p:cNvCxnSpPr/>
          <p:nvPr/>
        </p:nvCxnSpPr>
        <p:spPr>
          <a:xfrm>
            <a:off x="3048000" y="1676400"/>
            <a:ext cx="1219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7" name="Google Shape;237;p20"/>
          <p:cNvCxnSpPr/>
          <p:nvPr/>
        </p:nvCxnSpPr>
        <p:spPr>
          <a:xfrm>
            <a:off x="4419600" y="1676400"/>
            <a:ext cx="1447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8" name="Google Shape;238;p20"/>
          <p:cNvCxnSpPr/>
          <p:nvPr/>
        </p:nvCxnSpPr>
        <p:spPr>
          <a:xfrm>
            <a:off x="2971800" y="28194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9" name="Google Shape;239;p20"/>
          <p:cNvCxnSpPr/>
          <p:nvPr/>
        </p:nvCxnSpPr>
        <p:spPr>
          <a:xfrm>
            <a:off x="4495800" y="28194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0" name="Google Shape;240;p20"/>
          <p:cNvCxnSpPr/>
          <p:nvPr/>
        </p:nvCxnSpPr>
        <p:spPr>
          <a:xfrm>
            <a:off x="6248400" y="2895600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1" name="Google Shape;241;p20"/>
          <p:cNvCxnSpPr/>
          <p:nvPr/>
        </p:nvCxnSpPr>
        <p:spPr>
          <a:xfrm>
            <a:off x="6705600" y="28956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2" name="Google Shape;242;p20"/>
          <p:cNvCxnSpPr/>
          <p:nvPr/>
        </p:nvCxnSpPr>
        <p:spPr>
          <a:xfrm>
            <a:off x="4495800" y="46482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3" name="Google Shape;243;p20"/>
          <p:cNvCxnSpPr/>
          <p:nvPr/>
        </p:nvCxnSpPr>
        <p:spPr>
          <a:xfrm>
            <a:off x="3048000" y="4572000"/>
            <a:ext cx="1219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4" name="Google Shape;244;p20"/>
          <p:cNvCxnSpPr/>
          <p:nvPr/>
        </p:nvCxnSpPr>
        <p:spPr>
          <a:xfrm>
            <a:off x="4495800" y="57912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3124200" y="57912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/>
          <p:nvPr>
            <p:ph type="title"/>
          </p:nvPr>
        </p:nvSpPr>
        <p:spPr>
          <a:xfrm>
            <a:off x="1295400" y="228600"/>
            <a:ext cx="678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AETIOLOGI (AGEN PENYEBAB)</a:t>
            </a:r>
            <a:endParaRPr/>
          </a:p>
        </p:txBody>
      </p:sp>
      <p:sp>
        <p:nvSpPr>
          <p:cNvPr id="251" name="Google Shape;251;p21"/>
          <p:cNvSpPr txBox="1"/>
          <p:nvPr>
            <p:ph idx="1" type="body"/>
          </p:nvPr>
        </p:nvSpPr>
        <p:spPr>
          <a:xfrm>
            <a:off x="685800" y="990600"/>
            <a:ext cx="7772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Kambing &amp; bebiri :   Babesia ovis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Babesia motasi.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Anjing                   : Babesia canis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Babi                       : Babesia traumani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Babesia perroncitoi.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Vektor (Pembawa) : Kutu Boophilus microplus.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endParaRPr/>
          </a:p>
        </p:txBody>
      </p:sp>
      <p:cxnSp>
        <p:nvCxnSpPr>
          <p:cNvPr id="252" name="Google Shape;252;p21"/>
          <p:cNvCxnSpPr/>
          <p:nvPr/>
        </p:nvCxnSpPr>
        <p:spPr>
          <a:xfrm>
            <a:off x="4648200" y="1524000"/>
            <a:ext cx="1219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3" name="Google Shape;253;p21"/>
          <p:cNvCxnSpPr/>
          <p:nvPr/>
        </p:nvCxnSpPr>
        <p:spPr>
          <a:xfrm>
            <a:off x="6096000" y="1524000"/>
            <a:ext cx="533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4" name="Google Shape;254;p21"/>
          <p:cNvCxnSpPr/>
          <p:nvPr/>
        </p:nvCxnSpPr>
        <p:spPr>
          <a:xfrm>
            <a:off x="4724400" y="2057400"/>
            <a:ext cx="1143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6096000" y="20574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4419600" y="3276600"/>
            <a:ext cx="1219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7" name="Google Shape;257;p21"/>
          <p:cNvCxnSpPr/>
          <p:nvPr/>
        </p:nvCxnSpPr>
        <p:spPr>
          <a:xfrm>
            <a:off x="5867400" y="32766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8" name="Google Shape;258;p21"/>
          <p:cNvCxnSpPr/>
          <p:nvPr/>
        </p:nvCxnSpPr>
        <p:spPr>
          <a:xfrm>
            <a:off x="4419600" y="3886200"/>
            <a:ext cx="1219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9" name="Google Shape;259;p21"/>
          <p:cNvCxnSpPr/>
          <p:nvPr/>
        </p:nvCxnSpPr>
        <p:spPr>
          <a:xfrm>
            <a:off x="5867400" y="38862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3276600" y="4495800"/>
            <a:ext cx="1143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1" name="Google Shape;261;p21"/>
          <p:cNvCxnSpPr/>
          <p:nvPr/>
        </p:nvCxnSpPr>
        <p:spPr>
          <a:xfrm>
            <a:off x="4724400" y="4495800"/>
            <a:ext cx="1676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2" name="Google Shape;262;p21"/>
          <p:cNvCxnSpPr/>
          <p:nvPr/>
        </p:nvCxnSpPr>
        <p:spPr>
          <a:xfrm>
            <a:off x="5486400" y="50292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3" name="Google Shape;263;p21"/>
          <p:cNvCxnSpPr/>
          <p:nvPr/>
        </p:nvCxnSpPr>
        <p:spPr>
          <a:xfrm>
            <a:off x="1143000" y="55626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/>
          <p:nvPr>
            <p:ph type="title"/>
          </p:nvPr>
        </p:nvSpPr>
        <p:spPr>
          <a:xfrm>
            <a:off x="2209800" y="228600"/>
            <a:ext cx="533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PUNCA JANGKITAN</a:t>
            </a:r>
            <a:endParaRPr/>
          </a:p>
        </p:txBody>
      </p:sp>
      <p:sp>
        <p:nvSpPr>
          <p:cNvPr id="269" name="Google Shape;269;p22"/>
          <p:cNvSpPr txBox="1"/>
          <p:nvPr>
            <p:ph idx="1" type="body"/>
          </p:nvPr>
        </p:nvSpPr>
        <p:spPr>
          <a:xfrm>
            <a:off x="304800" y="1295400"/>
            <a:ext cx="8305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Melalui invertebrate host ( kutu) - Boophilus microplus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Babesia memecah sel darah merah ternakan . </a:t>
            </a:r>
            <a:endParaRPr/>
          </a:p>
        </p:txBody>
      </p:sp>
      <p:cxnSp>
        <p:nvCxnSpPr>
          <p:cNvPr id="270" name="Google Shape;270;p22"/>
          <p:cNvCxnSpPr/>
          <p:nvPr/>
        </p:nvCxnSpPr>
        <p:spPr>
          <a:xfrm>
            <a:off x="6400800" y="24384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1" name="Google Shape;271;p22"/>
          <p:cNvCxnSpPr/>
          <p:nvPr/>
        </p:nvCxnSpPr>
        <p:spPr>
          <a:xfrm>
            <a:off x="762000" y="28956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1981200" y="83820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 - TANDA KLINIKAL</a:t>
            </a:r>
            <a:endParaRPr/>
          </a:p>
        </p:txBody>
      </p:sp>
      <p:sp>
        <p:nvSpPr>
          <p:cNvPr id="277" name="Google Shape;277;p23"/>
          <p:cNvSpPr txBox="1"/>
          <p:nvPr>
            <p:ph idx="1" type="body"/>
          </p:nvPr>
        </p:nvSpPr>
        <p:spPr>
          <a:xfrm>
            <a:off x="381000" y="1219200"/>
            <a:ext cx="8382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Demam mengejut (suhu &gt; 41 C.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Anorexia ( kurang selera makan)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Depressed.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Lemah.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Pergerakan rumen terhenti.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1981200" y="228600"/>
            <a:ext cx="525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 - TANDA KLINIKAL</a:t>
            </a:r>
            <a:endParaRPr/>
          </a:p>
        </p:txBody>
      </p:sp>
      <p:sp>
        <p:nvSpPr>
          <p:cNvPr id="283" name="Google Shape;283;p24"/>
          <p:cNvSpPr txBox="1"/>
          <p:nvPr>
            <p:ph idx="1" type="body"/>
          </p:nvPr>
        </p:nvSpPr>
        <p:spPr>
          <a:xfrm>
            <a:off x="381000" y="99060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Pengeluaran susu menurun.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Kadar penafasan &amp; denyutan nadi meningkat.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Selaput basah menjadi pucat.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Jaundice.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Haemoglobinuria.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2209800" y="228600"/>
            <a:ext cx="5105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 -TANDA KLINIKAL</a:t>
            </a:r>
            <a:endParaRPr/>
          </a:p>
        </p:txBody>
      </p:sp>
      <p:sp>
        <p:nvSpPr>
          <p:cNvPr id="289" name="Google Shape;289;p25"/>
          <p:cNvSpPr txBox="1"/>
          <p:nvPr>
            <p:ph idx="1" type="body"/>
          </p:nvPr>
        </p:nvSpPr>
        <p:spPr>
          <a:xfrm>
            <a:off x="457200" y="914400"/>
            <a:ext cx="8001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Haemoglobinemia , anaemia.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Keguguran boleh berlaku.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Dehydration.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Perubahan kelakuan, paralyse , coma.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Kematian mengejut.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/>
          <p:nvPr>
            <p:ph type="title"/>
          </p:nvPr>
        </p:nvSpPr>
        <p:spPr>
          <a:xfrm>
            <a:off x="3048000" y="2286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DIAGNOSA</a:t>
            </a:r>
            <a:endParaRPr/>
          </a:p>
        </p:txBody>
      </p:sp>
      <p:sp>
        <p:nvSpPr>
          <p:cNvPr id="295" name="Google Shape;295;p26"/>
          <p:cNvSpPr txBox="1"/>
          <p:nvPr>
            <p:ph idx="1" type="body"/>
          </p:nvPr>
        </p:nvSpPr>
        <p:spPr>
          <a:xfrm>
            <a:off x="381000" y="685800"/>
            <a:ext cx="8534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 post mortem : Buah pinggang warna gelap.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Hati membengkak.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Dinding hempedu menebal.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Spleen membesar , Brain congestion.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Calitan darah : Ada protozoa darah.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3048000" y="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RAWATAN</a:t>
            </a:r>
            <a:endParaRPr/>
          </a:p>
        </p:txBody>
      </p:sp>
      <p:sp>
        <p:nvSpPr>
          <p:cNvPr id="301" name="Google Shape;301;p27"/>
          <p:cNvSpPr txBox="1"/>
          <p:nvPr>
            <p:ph idx="1" type="body"/>
          </p:nvPr>
        </p:nvSpPr>
        <p:spPr>
          <a:xfrm>
            <a:off x="685800" y="8382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Ubat  : Imidocarb  ( Imizol)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Suntikan  : subcut.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Dosage : Lembu  -  1ml / 100 kg.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Kuda  - 2 ml / 10 kg.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Anjing  - 0.25 ml / kg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2209800" y="228600"/>
            <a:ext cx="4343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PENGAWALAN</a:t>
            </a:r>
            <a:endParaRPr/>
          </a:p>
        </p:txBody>
      </p:sp>
      <p:sp>
        <p:nvSpPr>
          <p:cNvPr id="307" name="Google Shape;307;p28"/>
          <p:cNvSpPr txBox="1"/>
          <p:nvPr>
            <p:ph idx="1" type="body"/>
          </p:nvPr>
        </p:nvSpPr>
        <p:spPr>
          <a:xfrm>
            <a:off x="381000" y="12954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Program pengawalan kutu - buat spraying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minggu/ sekali Bovinox, asuntol.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Membuat suntikan imizol.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Kuarantin ternakan yang baru di import.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type="title"/>
          </p:nvPr>
        </p:nvSpPr>
        <p:spPr>
          <a:xfrm>
            <a:off x="2590800" y="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PENGAWALAN</a:t>
            </a:r>
            <a:endParaRPr/>
          </a:p>
        </p:txBody>
      </p:sp>
      <p:sp>
        <p:nvSpPr>
          <p:cNvPr id="313" name="Google Shape;313;p29"/>
          <p:cNvSpPr txBox="1"/>
          <p:nvPr>
            <p:ph idx="1" type="body"/>
          </p:nvPr>
        </p:nvSpPr>
        <p:spPr>
          <a:xfrm>
            <a:off x="457200" y="609600"/>
            <a:ext cx="8382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Memelihara ternakan yang tahan Babesiosis seperti lembu KK.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Memberi suntikan ubat pelalian ( Tick fever vaccine).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Membuat blood transfusion.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Memberi antiserum (serum dari ternakan yang pernah menghadapi penyakit babesiosis dan sembuh.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1066800" y="838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CIRI- CIRI CACING CESTODA</a:t>
            </a:r>
            <a:endParaRPr/>
          </a:p>
        </p:txBody>
      </p: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685800" y="1371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Organ jantina tidak di asingkan.  dan  terdapat dalam cacing yang sama.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Tiada sistem penghadaman . Makanan di serap melalui dinding badan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Sistem pembiakan sangat berkembang dan sempurna bagi setiap segmen.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type="title"/>
          </p:nvPr>
        </p:nvSpPr>
        <p:spPr>
          <a:xfrm>
            <a:off x="3200400" y="228600"/>
            <a:ext cx="2895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COCCIDIA</a:t>
            </a:r>
            <a:endParaRPr/>
          </a:p>
        </p:txBody>
      </p:sp>
      <p:sp>
        <p:nvSpPr>
          <p:cNvPr id="319" name="Google Shape;319;p30"/>
          <p:cNvSpPr txBox="1"/>
          <p:nvPr>
            <p:ph idx="1" type="body"/>
          </p:nvPr>
        </p:nvSpPr>
        <p:spPr>
          <a:xfrm>
            <a:off x="304800" y="1143000"/>
            <a:ext cx="8610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Menyebabkan penyakit coccidiosis.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Coccidiosis ialah penyakit yang menjangkiti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bahagian usus (enteritis).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Menunjukkan ciri diarhoea , dysentry , anaemia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kurus ( emaciated)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>
            <p:ph type="title"/>
          </p:nvPr>
        </p:nvSpPr>
        <p:spPr>
          <a:xfrm>
            <a:off x="1219200" y="228600"/>
            <a:ext cx="632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ETIOLOGY (PENYEBAB)</a:t>
            </a:r>
            <a:endParaRPr/>
          </a:p>
        </p:txBody>
      </p:sp>
      <p:sp>
        <p:nvSpPr>
          <p:cNvPr id="325" name="Google Shape;325;p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Eimeria bovis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Eimeria zurnii.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Parasit ini menyerang lapisan epithelial usus ternakan.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3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>
              <mc:Choice Requires="v">
                <p:oleObj r:id="rId4" imgH="6858000" imgW="9144000" progId="PowerPoint.Slide.8" spid="_x0000_s1">
                  <p:embed/>
                </p:oleObj>
              </mc:Choice>
              <mc:Fallback>
                <p:oleObj r:id="rId5" imgH="6858000" imgW="9144000" progId="PowerPoint.Slide.8">
                  <p:embed/>
                  <p:pic>
                    <p:nvPicPr>
                      <p:cNvPr id="330" name="Google Shape;330;p3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/>
          <p:nvPr>
            <p:ph type="title"/>
          </p:nvPr>
        </p:nvSpPr>
        <p:spPr>
          <a:xfrm>
            <a:off x="1295400" y="0"/>
            <a:ext cx="7162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COCCIDIA</a:t>
            </a:r>
            <a:endParaRPr/>
          </a:p>
        </p:txBody>
      </p:sp>
      <p:sp>
        <p:nvSpPr>
          <p:cNvPr id="336" name="Google Shape;336;p33"/>
          <p:cNvSpPr txBox="1"/>
          <p:nvPr>
            <p:ph idx="1" type="body"/>
          </p:nvPr>
        </p:nvSpPr>
        <p:spPr>
          <a:xfrm>
            <a:off x="228600" y="8382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Oocyst yang telah bersporusi di telan oleh ternakan.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Tindakan enzim di usus ternakan menyebabkan  sporosis di bebaskan.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masa 12 jam ia bertukar menjadi sporozoit.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Sporozoit menyerang sel epithelial usus ternakan.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Pembahagian secara belahan dua (binary fission)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>
            <p:ph type="title"/>
          </p:nvPr>
        </p:nvSpPr>
        <p:spPr>
          <a:xfrm>
            <a:off x="1752600" y="228600"/>
            <a:ext cx="5867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COCCIDIA</a:t>
            </a:r>
            <a:endParaRPr/>
          </a:p>
        </p:txBody>
      </p:sp>
      <p:sp>
        <p:nvSpPr>
          <p:cNvPr id="342" name="Google Shape;342;p34"/>
          <p:cNvSpPr txBox="1"/>
          <p:nvPr>
            <p:ph idx="1" type="body"/>
          </p:nvPr>
        </p:nvSpPr>
        <p:spPr>
          <a:xfrm>
            <a:off x="304800" y="9906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Pembahagian ini membentuk peringkat schizoit.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Didalam schizont mengandungi beribu-ribu merozoit.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Peringkat ini berlaku berulang-ulang (aseksual).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salah satu dari merozoit ini akan membentuk makrogamet () dan mikrogamet() melalui proses gametogenesis.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Persenyawaan berlaku membentuk zigot (144 jam) daan akhirnya oocyst di bebaskan melalui ternakan.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2057400" y="228600"/>
            <a:ext cx="5105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PUNCA JANGKITAN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381000" y="11430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Perubahan cuaca menimbulkan tekanan pada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ternakan (stress).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Ternakan memakan , meminum makanan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telah di cemari oocyst coccidia.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/>
          <p:nvPr>
            <p:ph type="title"/>
          </p:nvPr>
        </p:nvSpPr>
        <p:spPr>
          <a:xfrm>
            <a:off x="1600200" y="0"/>
            <a:ext cx="6705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TANDA-TANDA KLINIKAL</a:t>
            </a:r>
            <a:endParaRPr/>
          </a:p>
        </p:txBody>
      </p:sp>
      <p:sp>
        <p:nvSpPr>
          <p:cNvPr id="354" name="Google Shape;354;p36"/>
          <p:cNvSpPr txBox="1"/>
          <p:nvPr>
            <p:ph idx="1" type="body"/>
          </p:nvPr>
        </p:nvSpPr>
        <p:spPr>
          <a:xfrm>
            <a:off x="762000" y="533400"/>
            <a:ext cx="77724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Demam (pyrexia)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Berak cair bercampur darah.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Anaemia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Pucat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Lemah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Kematian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>
            <p:ph type="title"/>
          </p:nvPr>
        </p:nvSpPr>
        <p:spPr>
          <a:xfrm>
            <a:off x="3429000" y="914400"/>
            <a:ext cx="289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RAWATAN</a:t>
            </a:r>
            <a:endParaRPr/>
          </a:p>
        </p:txBody>
      </p:sp>
      <p:sp>
        <p:nvSpPr>
          <p:cNvPr id="360" name="Google Shape;360;p37"/>
          <p:cNvSpPr txBox="1"/>
          <p:nvPr>
            <p:ph idx="1" type="body"/>
          </p:nvPr>
        </p:nvSpPr>
        <p:spPr>
          <a:xfrm>
            <a:off x="685800" y="14478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Beri sulphanamides.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Beri furazolidone ( 8 - 12 mg/kg) dalam makanan dan minuman.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Sentiasa membersihkan kandang.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2362200" y="228600"/>
            <a:ext cx="411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EKTOPARASIT</a:t>
            </a:r>
            <a:endParaRPr/>
          </a:p>
        </p:txBody>
      </p:sp>
      <p:sp>
        <p:nvSpPr>
          <p:cNvPr id="366" name="Google Shape;366;p38"/>
          <p:cNvSpPr txBox="1"/>
          <p:nvPr>
            <p:ph idx="1" type="body"/>
          </p:nvPr>
        </p:nvSpPr>
        <p:spPr>
          <a:xfrm>
            <a:off x="685800" y="914400"/>
            <a:ext cx="8153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Parasit yang hidup di luar badan perumah dan menyebabkan penyakit infeksi.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Terletak di bawah filum arthropoda.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Arthropoda membawa makna arthros = bersambung , podes  = kaki.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Invertebrata yang bersegmen.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>
            <p:ph type="title"/>
          </p:nvPr>
        </p:nvSpPr>
        <p:spPr>
          <a:xfrm>
            <a:off x="2667000" y="228600"/>
            <a:ext cx="403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EKTOPARASIT</a:t>
            </a:r>
            <a:endParaRPr/>
          </a:p>
        </p:txBody>
      </p:sp>
      <p:sp>
        <p:nvSpPr>
          <p:cNvPr id="372" name="Google Shape;372;p39"/>
          <p:cNvSpPr txBox="1"/>
          <p:nvPr>
            <p:ph idx="1" type="body"/>
          </p:nvPr>
        </p:nvSpPr>
        <p:spPr>
          <a:xfrm>
            <a:off x="685800" y="609600"/>
            <a:ext cx="8153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Simetri bilateral.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Anggota bersambung dan rangka luar keras.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terbahagi kepada kepala , abdomen dan toraks.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Arthropoda terbahagi kepada 2 kelas :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Insecta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Arachnida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ctrTitle"/>
          </p:nvPr>
        </p:nvSpPr>
        <p:spPr>
          <a:xfrm>
            <a:off x="685800" y="-12192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CACING PITA</a:t>
            </a:r>
            <a:endParaRPr/>
          </a:p>
        </p:txBody>
      </p:sp>
      <p:sp>
        <p:nvSpPr>
          <p:cNvPr id="77" name="Google Shape;77;p4"/>
          <p:cNvSpPr txBox="1"/>
          <p:nvPr>
            <p:ph idx="1" type="subTitle"/>
          </p:nvPr>
        </p:nvSpPr>
        <p:spPr>
          <a:xfrm>
            <a:off x="1371600" y="1447800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" name="Google Shape;78;p4"/>
          <p:cNvCxnSpPr/>
          <p:nvPr/>
        </p:nvCxnSpPr>
        <p:spPr>
          <a:xfrm>
            <a:off x="2819400" y="1828800"/>
            <a:ext cx="1066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79" name="Google Shape;79;p4"/>
          <p:cNvCxnSpPr/>
          <p:nvPr/>
        </p:nvCxnSpPr>
        <p:spPr>
          <a:xfrm>
            <a:off x="4953000" y="1828800"/>
            <a:ext cx="1066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graphicFrame>
        <p:nvGraphicFramePr>
          <p:cNvPr id="80" name="Google Shape;80;p4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presentationml/2006/ole">
            <mc:AlternateContent>
              <mc:Choice Requires="v">
                <p:oleObj r:id="rId4" imgH="5791200" imgW="9144000" progId="PowerPoint.Slide.8" spid="_x0000_s1">
                  <p:embed/>
                </p:oleObj>
              </mc:Choice>
              <mc:Fallback>
                <p:oleObj r:id="rId5" imgH="5791200" imgW="9144000" progId="PowerPoint.Slide.8">
                  <p:embed/>
                  <p:pic>
                    <p:nvPicPr>
                      <p:cNvPr id="80" name="Google Shape;80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1066800"/>
                        <a:ext cx="91440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type="title"/>
          </p:nvPr>
        </p:nvSpPr>
        <p:spPr>
          <a:xfrm>
            <a:off x="2590800" y="228600"/>
            <a:ext cx="411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INSECTA (Serangga)</a:t>
            </a:r>
            <a:endParaRPr/>
          </a:p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381000" y="533400"/>
            <a:ext cx="84582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Badan terbahagi 3 iaitu kepala , toraks &amp; abdomen.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Mulut terdiri dari sepasang mandibel , 2 pasang maksila yang telah di ubahsuai untuk mengucah dan menghisap.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Ada 3 pasang kaki di bahagian toraks.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Mempunyai sepasang antena (sesunggut)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Abdomen bersegmen.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/>
          <p:nvPr>
            <p:ph type="title"/>
          </p:nvPr>
        </p:nvSpPr>
        <p:spPr>
          <a:xfrm>
            <a:off x="3124200" y="228600"/>
            <a:ext cx="2057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Insecta</a:t>
            </a:r>
            <a:endParaRPr/>
          </a:p>
        </p:txBody>
      </p:sp>
      <p:sp>
        <p:nvSpPr>
          <p:cNvPr id="384" name="Google Shape;384;p41"/>
          <p:cNvSpPr txBox="1"/>
          <p:nvPr>
            <p:ph idx="1" type="body"/>
          </p:nvPr>
        </p:nvSpPr>
        <p:spPr>
          <a:xfrm>
            <a:off x="685800" y="9144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Insecta di bahagikan kepada ;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Lice (Kutu) - a )Biting lice (kutu gigit)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b) Sucking lice (kutu hisap)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True flies.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Fleas (Kutu anjing/Kutu kucing)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3200400" y="0"/>
            <a:ext cx="3581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Pengkelasan Ektoparasit</a:t>
            </a:r>
            <a:endParaRPr/>
          </a:p>
        </p:txBody>
      </p:sp>
      <p:grpSp>
        <p:nvGrpSpPr>
          <p:cNvPr id="390" name="Google Shape;390;p42"/>
          <p:cNvGrpSpPr/>
          <p:nvPr/>
        </p:nvGrpSpPr>
        <p:grpSpPr>
          <a:xfrm>
            <a:off x="228600" y="457200"/>
            <a:ext cx="8915400" cy="5854700"/>
            <a:chOff x="144" y="288"/>
            <a:chExt cx="5616" cy="3688"/>
          </a:xfrm>
        </p:grpSpPr>
        <p:cxnSp>
          <p:nvCxnSpPr>
            <p:cNvPr id="391" name="Google Shape;391;p42"/>
            <p:cNvCxnSpPr/>
            <p:nvPr/>
          </p:nvCxnSpPr>
          <p:spPr>
            <a:xfrm>
              <a:off x="3024" y="672"/>
              <a:ext cx="1" cy="352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2" name="Google Shape;392;p42"/>
            <p:cNvCxnSpPr/>
            <p:nvPr/>
          </p:nvCxnSpPr>
          <p:spPr>
            <a:xfrm>
              <a:off x="1632" y="1008"/>
              <a:ext cx="0" cy="480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3" name="Google Shape;393;p42"/>
            <p:cNvCxnSpPr/>
            <p:nvPr/>
          </p:nvCxnSpPr>
          <p:spPr>
            <a:xfrm>
              <a:off x="4416" y="1008"/>
              <a:ext cx="0" cy="432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4" name="Google Shape;394;p42"/>
            <p:cNvCxnSpPr/>
            <p:nvPr/>
          </p:nvCxnSpPr>
          <p:spPr>
            <a:xfrm flipH="1" rot="10800000">
              <a:off x="3264" y="2064"/>
              <a:ext cx="2312" cy="6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5" name="Google Shape;395;p42"/>
            <p:cNvCxnSpPr/>
            <p:nvPr/>
          </p:nvCxnSpPr>
          <p:spPr>
            <a:xfrm>
              <a:off x="1632" y="1008"/>
              <a:ext cx="2784" cy="0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6" name="Google Shape;396;p42"/>
            <p:cNvSpPr/>
            <p:nvPr/>
          </p:nvSpPr>
          <p:spPr>
            <a:xfrm>
              <a:off x="1296" y="1488"/>
              <a:ext cx="912" cy="33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p42"/>
            <p:cNvSpPr txBox="1"/>
            <p:nvPr/>
          </p:nvSpPr>
          <p:spPr>
            <a:xfrm>
              <a:off x="1392" y="1584"/>
              <a:ext cx="721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Arachnida</a:t>
              </a: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3840" y="1440"/>
              <a:ext cx="1009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p42"/>
            <p:cNvSpPr txBox="1"/>
            <p:nvPr/>
          </p:nvSpPr>
          <p:spPr>
            <a:xfrm>
              <a:off x="4054" y="1488"/>
              <a:ext cx="50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Insects</a:t>
              </a: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448" y="288"/>
              <a:ext cx="1136" cy="3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42"/>
            <p:cNvSpPr txBox="1"/>
            <p:nvPr/>
          </p:nvSpPr>
          <p:spPr>
            <a:xfrm>
              <a:off x="2569" y="384"/>
              <a:ext cx="791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Arthropoda</a:t>
              </a:r>
              <a:endParaRPr/>
            </a:p>
          </p:txBody>
        </p:sp>
        <p:cxnSp>
          <p:nvCxnSpPr>
            <p:cNvPr id="402" name="Google Shape;402;p42"/>
            <p:cNvCxnSpPr/>
            <p:nvPr/>
          </p:nvCxnSpPr>
          <p:spPr>
            <a:xfrm>
              <a:off x="4416" y="1776"/>
              <a:ext cx="0" cy="288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Google Shape;403;p42"/>
            <p:cNvCxnSpPr/>
            <p:nvPr/>
          </p:nvCxnSpPr>
          <p:spPr>
            <a:xfrm>
              <a:off x="3264" y="2064"/>
              <a:ext cx="0" cy="384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Google Shape;404;p42"/>
            <p:cNvCxnSpPr/>
            <p:nvPr/>
          </p:nvCxnSpPr>
          <p:spPr>
            <a:xfrm>
              <a:off x="5568" y="2064"/>
              <a:ext cx="0" cy="384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5" name="Google Shape;405;p42"/>
            <p:cNvCxnSpPr/>
            <p:nvPr/>
          </p:nvCxnSpPr>
          <p:spPr>
            <a:xfrm>
              <a:off x="4416" y="2064"/>
              <a:ext cx="0" cy="384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6" name="Google Shape;406;p42"/>
            <p:cNvSpPr/>
            <p:nvPr/>
          </p:nvSpPr>
          <p:spPr>
            <a:xfrm>
              <a:off x="2784" y="2448"/>
              <a:ext cx="864" cy="33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42"/>
            <p:cNvSpPr txBox="1"/>
            <p:nvPr/>
          </p:nvSpPr>
          <p:spPr>
            <a:xfrm>
              <a:off x="3020" y="2496"/>
              <a:ext cx="340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Lice</a:t>
              </a: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897" y="2448"/>
              <a:ext cx="863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42"/>
            <p:cNvSpPr txBox="1"/>
            <p:nvPr/>
          </p:nvSpPr>
          <p:spPr>
            <a:xfrm>
              <a:off x="3936" y="2496"/>
              <a:ext cx="783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True Flies</a:t>
              </a: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5088" y="2448"/>
              <a:ext cx="672" cy="33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42"/>
            <p:cNvSpPr txBox="1"/>
            <p:nvPr/>
          </p:nvSpPr>
          <p:spPr>
            <a:xfrm>
              <a:off x="5231" y="2496"/>
              <a:ext cx="405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Fleas</a:t>
              </a:r>
              <a:endParaRPr/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144" y="2448"/>
              <a:ext cx="1009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3" name="Google Shape;413;p42"/>
            <p:cNvSpPr txBox="1"/>
            <p:nvPr/>
          </p:nvSpPr>
          <p:spPr>
            <a:xfrm>
              <a:off x="390" y="2496"/>
              <a:ext cx="426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Ticks</a:t>
              </a:r>
              <a:endParaRPr/>
            </a:p>
          </p:txBody>
        </p:sp>
        <p:cxnSp>
          <p:nvCxnSpPr>
            <p:cNvPr id="414" name="Google Shape;414;p42"/>
            <p:cNvCxnSpPr/>
            <p:nvPr/>
          </p:nvCxnSpPr>
          <p:spPr>
            <a:xfrm flipH="1" rot="10800000">
              <a:off x="1960" y="3249"/>
              <a:ext cx="2312" cy="6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5" name="Google Shape;415;p42"/>
            <p:cNvCxnSpPr/>
            <p:nvPr/>
          </p:nvCxnSpPr>
          <p:spPr>
            <a:xfrm flipH="1">
              <a:off x="1968" y="3264"/>
              <a:ext cx="8" cy="336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6" name="Google Shape;416;p42"/>
            <p:cNvCxnSpPr/>
            <p:nvPr/>
          </p:nvCxnSpPr>
          <p:spPr>
            <a:xfrm>
              <a:off x="4272" y="3264"/>
              <a:ext cx="0" cy="384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7" name="Google Shape;417;p42"/>
            <p:cNvCxnSpPr/>
            <p:nvPr/>
          </p:nvCxnSpPr>
          <p:spPr>
            <a:xfrm flipH="1" rot="10800000">
              <a:off x="576" y="2016"/>
              <a:ext cx="1928" cy="15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8" name="Google Shape;418;p42"/>
            <p:cNvCxnSpPr/>
            <p:nvPr/>
          </p:nvCxnSpPr>
          <p:spPr>
            <a:xfrm>
              <a:off x="576" y="2064"/>
              <a:ext cx="0" cy="384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9" name="Google Shape;419;p42"/>
            <p:cNvCxnSpPr/>
            <p:nvPr/>
          </p:nvCxnSpPr>
          <p:spPr>
            <a:xfrm>
              <a:off x="2496" y="2049"/>
              <a:ext cx="0" cy="399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0" name="Google Shape;420;p42"/>
            <p:cNvCxnSpPr/>
            <p:nvPr/>
          </p:nvCxnSpPr>
          <p:spPr>
            <a:xfrm>
              <a:off x="3168" y="2784"/>
              <a:ext cx="0" cy="432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1" name="Google Shape;421;p42"/>
            <p:cNvCxnSpPr/>
            <p:nvPr/>
          </p:nvCxnSpPr>
          <p:spPr>
            <a:xfrm>
              <a:off x="1632" y="1824"/>
              <a:ext cx="0" cy="240"/>
            </a:xfrm>
            <a:prstGeom prst="straightConnector1">
              <a:avLst/>
            </a:prstGeom>
            <a:solidFill>
              <a:srgbClr val="FFFFFF"/>
            </a:solidFill>
            <a:ln cap="flat" cmpd="sng" w="49200">
              <a:solidFill>
                <a:srgbClr val="FFFFC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22" name="Google Shape;422;p42"/>
            <p:cNvSpPr/>
            <p:nvPr/>
          </p:nvSpPr>
          <p:spPr>
            <a:xfrm>
              <a:off x="1728" y="2448"/>
              <a:ext cx="1009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3" name="Google Shape;423;p42"/>
            <p:cNvSpPr txBox="1"/>
            <p:nvPr/>
          </p:nvSpPr>
          <p:spPr>
            <a:xfrm>
              <a:off x="2018" y="2496"/>
              <a:ext cx="382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Mites</a:t>
              </a:r>
              <a:endParaRPr/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3744" y="3648"/>
              <a:ext cx="1009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5" name="Google Shape;425;p42"/>
            <p:cNvSpPr txBox="1"/>
            <p:nvPr/>
          </p:nvSpPr>
          <p:spPr>
            <a:xfrm>
              <a:off x="3840" y="3696"/>
              <a:ext cx="78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Kutu Hisap</a:t>
              </a:r>
              <a:endParaRPr/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440" y="3600"/>
              <a:ext cx="1009" cy="32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7" name="Google Shape;427;p42"/>
            <p:cNvSpPr txBox="1"/>
            <p:nvPr/>
          </p:nvSpPr>
          <p:spPr>
            <a:xfrm>
              <a:off x="1526" y="3648"/>
              <a:ext cx="826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Kutu Gigit</a:t>
              </a:r>
              <a:endParaRPr/>
            </a:p>
          </p:txBody>
        </p:sp>
      </p:grpSp>
      <p:sp>
        <p:nvSpPr>
          <p:cNvPr id="428" name="Google Shape;428;p42"/>
          <p:cNvSpPr txBox="1"/>
          <p:nvPr/>
        </p:nvSpPr>
        <p:spPr>
          <a:xfrm>
            <a:off x="136525" y="4583112"/>
            <a:ext cx="13906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tiada bulu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- besar</a:t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2727325" y="4583112"/>
            <a:ext cx="122713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berbulu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- kecil</a:t>
            </a:r>
            <a:endParaRPr/>
          </a:p>
        </p:txBody>
      </p:sp>
      <p:sp>
        <p:nvSpPr>
          <p:cNvPr id="430" name="Google Shape;430;p42"/>
          <p:cNvSpPr txBox="1"/>
          <p:nvPr/>
        </p:nvSpPr>
        <p:spPr>
          <a:xfrm>
            <a:off x="2193925" y="6411912"/>
            <a:ext cx="17145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Mulut bentuk bulat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Gigi untuk menggigit</a:t>
            </a:r>
            <a:endParaRPr/>
          </a:p>
        </p:txBody>
      </p:sp>
      <p:sp>
        <p:nvSpPr>
          <p:cNvPr id="431" name="Google Shape;431;p42"/>
          <p:cNvSpPr txBox="1"/>
          <p:nvPr/>
        </p:nvSpPr>
        <p:spPr>
          <a:xfrm>
            <a:off x="5851525" y="6411912"/>
            <a:ext cx="21859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Mulut bentuk tajam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 menebuk, menghisap</a:t>
            </a:r>
            <a:endParaRPr/>
          </a:p>
        </p:txBody>
      </p:sp>
      <p:sp>
        <p:nvSpPr>
          <p:cNvPr id="432" name="Google Shape;432;p42"/>
          <p:cNvSpPr txBox="1"/>
          <p:nvPr/>
        </p:nvSpPr>
        <p:spPr>
          <a:xfrm>
            <a:off x="6156325" y="4506912"/>
            <a:ext cx="1419225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Sepasang sayap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Mulut(proboscis)</a:t>
            </a:r>
            <a:endParaRPr/>
          </a:p>
        </p:txBody>
      </p:sp>
      <p:sp>
        <p:nvSpPr>
          <p:cNvPr id="433" name="Google Shape;433;p42"/>
          <p:cNvSpPr txBox="1"/>
          <p:nvPr/>
        </p:nvSpPr>
        <p:spPr>
          <a:xfrm>
            <a:off x="7985125" y="4506912"/>
            <a:ext cx="1079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Tanpa sayap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kecil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kucing</a:t>
            </a:r>
            <a:endParaRPr/>
          </a:p>
        </p:txBody>
      </p:sp>
      <p:sp>
        <p:nvSpPr>
          <p:cNvPr id="434" name="Google Shape;434;p42"/>
          <p:cNvSpPr txBox="1"/>
          <p:nvPr/>
        </p:nvSpPr>
        <p:spPr>
          <a:xfrm>
            <a:off x="7756525" y="1839912"/>
            <a:ext cx="146526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Badan- Kepala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toraks,abdomen,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Sepasang antena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pasang kaki dan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sepasang sayap</a:t>
            </a:r>
            <a:endParaRPr/>
          </a:p>
        </p:txBody>
      </p:sp>
      <p:sp>
        <p:nvSpPr>
          <p:cNvPr id="435" name="Google Shape;435;p42"/>
          <p:cNvSpPr txBox="1"/>
          <p:nvPr/>
        </p:nvSpPr>
        <p:spPr>
          <a:xfrm>
            <a:off x="2895600" y="1828800"/>
            <a:ext cx="383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Kepala ,Toraks bercantum (sefalotoraks) Abdomen</a:t>
            </a:r>
            <a:endParaRPr/>
          </a:p>
        </p:txBody>
      </p:sp>
      <p:sp>
        <p:nvSpPr>
          <p:cNvPr id="436" name="Google Shape;436;p42"/>
          <p:cNvSpPr txBox="1"/>
          <p:nvPr/>
        </p:nvSpPr>
        <p:spPr>
          <a:xfrm>
            <a:off x="3641725" y="2297112"/>
            <a:ext cx="1876425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Dewasa - 4 pasang kaki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Nimfa - 3 pasang kaki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type="title"/>
          </p:nvPr>
        </p:nvSpPr>
        <p:spPr>
          <a:xfrm>
            <a:off x="2743200" y="0"/>
            <a:ext cx="335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FLIES</a:t>
            </a:r>
            <a:endParaRPr/>
          </a:p>
        </p:txBody>
      </p:sp>
      <p:sp>
        <p:nvSpPr>
          <p:cNvPr id="442" name="Google Shape;442;p43"/>
          <p:cNvSpPr txBox="1"/>
          <p:nvPr>
            <p:ph idx="1" type="body"/>
          </p:nvPr>
        </p:nvSpPr>
        <p:spPr>
          <a:xfrm>
            <a:off x="381000" y="990600"/>
            <a:ext cx="8382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lalat Chrysomia bezziana.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Lalat dewasa tidak parasit cuma peringkat larva sahaja yang parasit.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Lalat ini menyebabkan penyakit myiasis ( Luka berulat)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Tempat yang selalu di serang: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Kawasan yang lembab - Pusat, bibir, faraj.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Tanduk selepas dehorning.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Bekas pembedahan jangkitan ( luka)</a:t>
            </a:r>
            <a:endParaRPr/>
          </a:p>
        </p:txBody>
      </p:sp>
      <p:cxnSp>
        <p:nvCxnSpPr>
          <p:cNvPr id="443" name="Google Shape;443;p43"/>
          <p:cNvCxnSpPr/>
          <p:nvPr/>
        </p:nvCxnSpPr>
        <p:spPr>
          <a:xfrm>
            <a:off x="3048000" y="1524000"/>
            <a:ext cx="1676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4" name="Google Shape;444;p43"/>
          <p:cNvCxnSpPr/>
          <p:nvPr/>
        </p:nvCxnSpPr>
        <p:spPr>
          <a:xfrm>
            <a:off x="4876800" y="15240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/>
          <p:nvPr>
            <p:ph type="title"/>
          </p:nvPr>
        </p:nvSpPr>
        <p:spPr>
          <a:xfrm>
            <a:off x="2667000" y="228600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KITARAN HIDUP</a:t>
            </a:r>
            <a:endParaRPr/>
          </a:p>
        </p:txBody>
      </p:sp>
      <p:sp>
        <p:nvSpPr>
          <p:cNvPr id="450" name="Google Shape;450;p44"/>
          <p:cNvSpPr txBox="1"/>
          <p:nvPr>
            <p:ph idx="1" type="body"/>
          </p:nvPr>
        </p:nvSpPr>
        <p:spPr>
          <a:xfrm>
            <a:off x="381000" y="9144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Lalat  tertarik dengan bau luka ternakan dan bertelur ke atasnya (150 - 500 biji).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masa 18 -24 jam telur menetas menjadi larva dan memakan serum dan darah yang keluar dari luka.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12 - 18 jam kemudian ia akan bersalin kulit menjadi L2.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type="title"/>
          </p:nvPr>
        </p:nvSpPr>
        <p:spPr>
          <a:xfrm>
            <a:off x="3200400" y="228600"/>
            <a:ext cx="396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KITARAN HIDUP</a:t>
            </a:r>
            <a:endParaRPr/>
          </a:p>
        </p:txBody>
      </p:sp>
      <p:sp>
        <p:nvSpPr>
          <p:cNvPr id="456" name="Google Shape;456;p45"/>
          <p:cNvSpPr txBox="1"/>
          <p:nvPr>
            <p:ph idx="1" type="body"/>
          </p:nvPr>
        </p:nvSpPr>
        <p:spPr>
          <a:xfrm>
            <a:off x="304800" y="7620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menembusi kulit luka dan memakan tisu.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hari kemudian ia bersalin kulit sekali lagi menjadi larva ketiga (L3).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L3 duduk di dalam tisu jadi cuma nampak bahagian posterior berwarna hitam.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3 - 4 hari kemudian ia akan menjadi pupa dan jatuh keatas tanah.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7 - 9 hari muncul menjadi dewasa.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/>
          <p:nvPr>
            <p:ph type="title"/>
          </p:nvPr>
        </p:nvSpPr>
        <p:spPr>
          <a:xfrm>
            <a:off x="1828800" y="228600"/>
            <a:ext cx="655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 UNTUK MERAWAT</a:t>
            </a:r>
            <a:endParaRPr/>
          </a:p>
        </p:txBody>
      </p:sp>
      <p:sp>
        <p:nvSpPr>
          <p:cNvPr id="462" name="Google Shape;462;p46"/>
          <p:cNvSpPr txBox="1"/>
          <p:nvPr>
            <p:ph idx="1" type="body"/>
          </p:nvPr>
        </p:nvSpPr>
        <p:spPr>
          <a:xfrm>
            <a:off x="685800" y="12192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Luka di bersihkan dengan air suam.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Keluarkan ulat yang berada di dalam.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Bunuh ulat dengan menggunakan 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Malathion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Chloroform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3 % hydrogen peroxide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7"/>
          <p:cNvSpPr txBox="1"/>
          <p:nvPr>
            <p:ph type="title"/>
          </p:nvPr>
        </p:nvSpPr>
        <p:spPr>
          <a:xfrm>
            <a:off x="2819400" y="838200"/>
            <a:ext cx="60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 ( KUTU LOMPAT)</a:t>
            </a:r>
            <a:endParaRPr/>
          </a:p>
        </p:txBody>
      </p:sp>
      <p:sp>
        <p:nvSpPr>
          <p:cNvPr id="468" name="Google Shape;468;p47"/>
          <p:cNvSpPr txBox="1"/>
          <p:nvPr>
            <p:ph idx="1" type="body"/>
          </p:nvPr>
        </p:nvSpPr>
        <p:spPr>
          <a:xfrm>
            <a:off x="685800" y="1143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Terbahagi kepada 2 :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Kutu gigit (Biting lice) - order mallophaga.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Kutu hisap (Sucking lice) - order Anoplura.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Kedua nya adalah ektoparasit pada mamalia dan burung.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/>
          <p:nvPr>
            <p:ph type="title"/>
          </p:nvPr>
        </p:nvSpPr>
        <p:spPr>
          <a:xfrm>
            <a:off x="2590800" y="228600"/>
            <a:ext cx="441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Akibat Kuku Gigit</a:t>
            </a:r>
            <a:endParaRPr/>
          </a:p>
        </p:txBody>
      </p:sp>
      <p:sp>
        <p:nvSpPr>
          <p:cNvPr id="474" name="Google Shape;474;p48"/>
          <p:cNvSpPr txBox="1"/>
          <p:nvPr>
            <p:ph idx="1" type="body"/>
          </p:nvPr>
        </p:nvSpPr>
        <p:spPr>
          <a:xfrm>
            <a:off x="685800" y="457200"/>
            <a:ext cx="8153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Memakan serpihan kulit &amp; bulu.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Ternakan menjadi gatal.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Berat badan menurun.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Pengeluaran susu berkurangan.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Pengeluaran telur berkurangan.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Kehilangan bulu.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"/>
          <p:cNvSpPr txBox="1"/>
          <p:nvPr>
            <p:ph type="title"/>
          </p:nvPr>
        </p:nvSpPr>
        <p:spPr>
          <a:xfrm>
            <a:off x="2438400" y="228600"/>
            <a:ext cx="510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Akibat Kutu Hisap</a:t>
            </a:r>
            <a:endParaRPr/>
          </a:p>
        </p:txBody>
      </p:sp>
      <p:sp>
        <p:nvSpPr>
          <p:cNvPr id="480" name="Google Shape;480;p49"/>
          <p:cNvSpPr txBox="1"/>
          <p:nvPr>
            <p:ph idx="1" type="body"/>
          </p:nvPr>
        </p:nvSpPr>
        <p:spPr>
          <a:xfrm>
            <a:off x="685800" y="1066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Menghisap darah ternakan.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Menyebabkan anaemia, ternakan menjadi lemah dan pucat.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menjadi pembawa penyakit.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ctrTitle"/>
          </p:nvPr>
        </p:nvSpPr>
        <p:spPr>
          <a:xfrm>
            <a:off x="2286000" y="-1371600"/>
            <a:ext cx="533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: Cacing pita</a:t>
            </a:r>
            <a:endParaRPr/>
          </a:p>
        </p:txBody>
      </p:sp>
      <p:sp>
        <p:nvSpPr>
          <p:cNvPr id="86" name="Google Shape;86;p5"/>
          <p:cNvSpPr txBox="1"/>
          <p:nvPr>
            <p:ph idx="1" type="subTitle"/>
          </p:nvPr>
        </p:nvSpPr>
        <p:spPr>
          <a:xfrm>
            <a:off x="609600" y="12192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Moniezia   expansa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Taenia      saginata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Taenia        solium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Moniezia expansa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  : Usus kecil bebiri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 (sistiserkoid) : dalam badan beetle mites</a:t>
            </a:r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2971800" y="18288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8" name="Google Shape;88;p5"/>
          <p:cNvCxnSpPr/>
          <p:nvPr/>
        </p:nvCxnSpPr>
        <p:spPr>
          <a:xfrm>
            <a:off x="4876800" y="18288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" name="Google Shape;89;p5"/>
          <p:cNvCxnSpPr/>
          <p:nvPr/>
        </p:nvCxnSpPr>
        <p:spPr>
          <a:xfrm>
            <a:off x="3124200" y="23622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" name="Google Shape;90;p5"/>
          <p:cNvCxnSpPr/>
          <p:nvPr/>
        </p:nvCxnSpPr>
        <p:spPr>
          <a:xfrm>
            <a:off x="4800600" y="23622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" name="Google Shape;91;p5"/>
          <p:cNvCxnSpPr/>
          <p:nvPr/>
        </p:nvCxnSpPr>
        <p:spPr>
          <a:xfrm>
            <a:off x="3200400" y="29718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" name="Google Shape;92;p5"/>
          <p:cNvCxnSpPr/>
          <p:nvPr/>
        </p:nvCxnSpPr>
        <p:spPr>
          <a:xfrm>
            <a:off x="5029200" y="2971800"/>
            <a:ext cx="99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" name="Google Shape;93;p5"/>
          <p:cNvCxnSpPr/>
          <p:nvPr/>
        </p:nvCxnSpPr>
        <p:spPr>
          <a:xfrm>
            <a:off x="3124200" y="41148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4" name="Google Shape;94;p5"/>
          <p:cNvCxnSpPr/>
          <p:nvPr/>
        </p:nvCxnSpPr>
        <p:spPr>
          <a:xfrm>
            <a:off x="4800600" y="41148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0"/>
          <p:cNvSpPr txBox="1"/>
          <p:nvPr>
            <p:ph idx="4294967295" type="title"/>
          </p:nvPr>
        </p:nvSpPr>
        <p:spPr>
          <a:xfrm>
            <a:off x="2133600" y="228600"/>
            <a:ext cx="563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Gigit (Biting Lice)</a:t>
            </a:r>
            <a:endParaRPr/>
          </a:p>
        </p:txBody>
      </p:sp>
      <p:sp>
        <p:nvSpPr>
          <p:cNvPr id="486" name="Google Shape;486;p50"/>
          <p:cNvSpPr txBox="1"/>
          <p:nvPr>
            <p:ph idx="4294967295" type="body"/>
          </p:nvPr>
        </p:nvSpPr>
        <p:spPr>
          <a:xfrm>
            <a:off x="304800" y="2057400"/>
            <a:ext cx="434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Kepala pipih dan lebar.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Mulut di ubah suai untuk menggigit.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Contohnya Damalinia bovis dan Damalinia ovis</a:t>
            </a:r>
            <a:endParaRPr/>
          </a:p>
        </p:txBody>
      </p:sp>
      <p:cxnSp>
        <p:nvCxnSpPr>
          <p:cNvPr id="487" name="Google Shape;487;p50"/>
          <p:cNvCxnSpPr/>
          <p:nvPr/>
        </p:nvCxnSpPr>
        <p:spPr>
          <a:xfrm>
            <a:off x="2362200" y="50292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8" name="Google Shape;488;p50"/>
          <p:cNvCxnSpPr/>
          <p:nvPr/>
        </p:nvCxnSpPr>
        <p:spPr>
          <a:xfrm>
            <a:off x="762000" y="54864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9" name="Google Shape;489;p50"/>
          <p:cNvCxnSpPr/>
          <p:nvPr/>
        </p:nvCxnSpPr>
        <p:spPr>
          <a:xfrm>
            <a:off x="2209800" y="5486400"/>
            <a:ext cx="1447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0" name="Google Shape;490;p50"/>
          <p:cNvCxnSpPr/>
          <p:nvPr/>
        </p:nvCxnSpPr>
        <p:spPr>
          <a:xfrm>
            <a:off x="3810000" y="5486400"/>
            <a:ext cx="533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491" name="Google Shape;491;p50"/>
          <p:cNvGraphicFramePr/>
          <p:nvPr/>
        </p:nvGraphicFramePr>
        <p:xfrm>
          <a:off x="5016500" y="1676400"/>
          <a:ext cx="3441700" cy="4495800"/>
        </p:xfrm>
        <a:graphic>
          <a:graphicData uri="http://schemas.openxmlformats.org/presentationml/2006/ole">
            <mc:AlternateContent>
              <mc:Choice Requires="v">
                <p:oleObj r:id="rId4" imgH="4495800" imgW="3441700" progId="PowerPoint.Slide.8" spid="_x0000_s1">
                  <p:embed/>
                </p:oleObj>
              </mc:Choice>
              <mc:Fallback>
                <p:oleObj r:id="rId5" imgH="4495800" imgW="3441700" progId="PowerPoint.Slide.8">
                  <p:embed/>
                  <p:pic>
                    <p:nvPicPr>
                      <p:cNvPr id="491" name="Google Shape;491;p50"/>
                      <p:cNvPicPr preferRelativeResize="0"/>
                      <p:nvPr>
                        <p:ph idx="2" type="clipArt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016500" y="1676400"/>
                        <a:ext cx="34417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"/>
          <p:cNvSpPr txBox="1"/>
          <p:nvPr>
            <p:ph idx="4294967295" type="title"/>
          </p:nvPr>
        </p:nvSpPr>
        <p:spPr>
          <a:xfrm>
            <a:off x="1981200" y="228600"/>
            <a:ext cx="6477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Hisap ( Sucking Lice)</a:t>
            </a:r>
            <a:endParaRPr/>
          </a:p>
        </p:txBody>
      </p:sp>
      <p:sp>
        <p:nvSpPr>
          <p:cNvPr id="497" name="Google Shape;497;p51"/>
          <p:cNvSpPr txBox="1"/>
          <p:nvPr>
            <p:ph idx="4294967295" type="body"/>
          </p:nvPr>
        </p:nvSpPr>
        <p:spPr>
          <a:xfrm>
            <a:off x="228600" y="1371600"/>
            <a:ext cx="4724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Kepala kecil dan tajam.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Mulut di ubahsuai untuk mencucuk dan menghisap.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bertelur 8 biji sehari (300 sepanjang hayat)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melekat pada bulu ternakan.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98" name="Google Shape;498;p51"/>
          <p:cNvGraphicFramePr/>
          <p:nvPr/>
        </p:nvGraphicFramePr>
        <p:xfrm>
          <a:off x="5016500" y="1600200"/>
          <a:ext cx="3594100" cy="4572000"/>
        </p:xfrm>
        <a:graphic>
          <a:graphicData uri="http://schemas.openxmlformats.org/presentationml/2006/ole">
            <mc:AlternateContent>
              <mc:Choice Requires="v">
                <p:oleObj r:id="rId4" imgH="4572000" imgW="3594100" progId="PowerPoint.Slide.8" spid="_x0000_s1">
                  <p:embed/>
                </p:oleObj>
              </mc:Choice>
              <mc:Fallback>
                <p:oleObj r:id="rId5" imgH="4572000" imgW="3594100" progId="PowerPoint.Slide.8">
                  <p:embed/>
                  <p:pic>
                    <p:nvPicPr>
                      <p:cNvPr id="498" name="Google Shape;498;p51"/>
                      <p:cNvPicPr preferRelativeResize="0"/>
                      <p:nvPr>
                        <p:ph idx="2" type="clipArt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016500" y="1600200"/>
                        <a:ext cx="35941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"/>
          <p:cNvSpPr txBox="1"/>
          <p:nvPr>
            <p:ph type="ctrTitle"/>
          </p:nvPr>
        </p:nvSpPr>
        <p:spPr>
          <a:xfrm>
            <a:off x="1676400" y="-1447800"/>
            <a:ext cx="6477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Kutu Hisap</a:t>
            </a:r>
            <a:endParaRPr/>
          </a:p>
        </p:txBody>
      </p:sp>
      <p:sp>
        <p:nvSpPr>
          <p:cNvPr id="504" name="Google Shape;504;p52"/>
          <p:cNvSpPr txBox="1"/>
          <p:nvPr>
            <p:ph idx="1" type="subTitle"/>
          </p:nvPr>
        </p:nvSpPr>
        <p:spPr>
          <a:xfrm>
            <a:off x="381000" y="1905000"/>
            <a:ext cx="8382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                 Nimpa                     Kutu Dewasa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200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Menetas (6 hari)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Bersalin kulit 3X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 hari) 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: Linognathus vituli</a:t>
            </a:r>
            <a:endParaRPr/>
          </a:p>
        </p:txBody>
      </p:sp>
      <p:cxnSp>
        <p:nvCxnSpPr>
          <p:cNvPr id="505" name="Google Shape;505;p52"/>
          <p:cNvCxnSpPr/>
          <p:nvPr/>
        </p:nvCxnSpPr>
        <p:spPr>
          <a:xfrm>
            <a:off x="1524000" y="2362200"/>
            <a:ext cx="1371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506" name="Google Shape;506;p52"/>
          <p:cNvCxnSpPr/>
          <p:nvPr/>
        </p:nvCxnSpPr>
        <p:spPr>
          <a:xfrm>
            <a:off x="4572000" y="2286000"/>
            <a:ext cx="1676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507" name="Google Shape;507;p52"/>
          <p:cNvCxnSpPr/>
          <p:nvPr/>
        </p:nvCxnSpPr>
        <p:spPr>
          <a:xfrm>
            <a:off x="3886200" y="41910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8" name="Google Shape;508;p52"/>
          <p:cNvCxnSpPr/>
          <p:nvPr/>
        </p:nvCxnSpPr>
        <p:spPr>
          <a:xfrm>
            <a:off x="6096000" y="41910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"/>
          <p:cNvSpPr txBox="1"/>
          <p:nvPr>
            <p:ph type="title"/>
          </p:nvPr>
        </p:nvSpPr>
        <p:spPr>
          <a:xfrm>
            <a:off x="2209800" y="228600"/>
            <a:ext cx="487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KELAS ARACNIDA</a:t>
            </a:r>
            <a:endParaRPr/>
          </a:p>
        </p:txBody>
      </p:sp>
      <p:sp>
        <p:nvSpPr>
          <p:cNvPr id="514" name="Google Shape;514;p53"/>
          <p:cNvSpPr txBox="1"/>
          <p:nvPr>
            <p:ph idx="1" type="body"/>
          </p:nvPr>
        </p:nvSpPr>
        <p:spPr>
          <a:xfrm>
            <a:off x="304800" y="10668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 - ciri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Badan mempunyai 2 bahagian: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Sefalotoraks (kepala dan toraks) bercantum.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Abdomen.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Mempunyai 4 pasang kaki ( terletak disefalotoraks.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Alatan mulut untuk menghisap (Kalisera)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Tiada antena dan mandibel.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5" name="Google Shape;515;p53"/>
          <p:cNvCxnSpPr/>
          <p:nvPr/>
        </p:nvCxnSpPr>
        <p:spPr>
          <a:xfrm>
            <a:off x="762000" y="16002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"/>
          <p:cNvSpPr txBox="1"/>
          <p:nvPr>
            <p:ph type="title"/>
          </p:nvPr>
        </p:nvSpPr>
        <p:spPr>
          <a:xfrm>
            <a:off x="2057400" y="228600"/>
            <a:ext cx="518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Pengklasan Aracnida</a:t>
            </a:r>
            <a:endParaRPr/>
          </a:p>
        </p:txBody>
      </p:sp>
      <p:sp>
        <p:nvSpPr>
          <p:cNvPr id="521" name="Google Shape;521;p54"/>
          <p:cNvSpPr txBox="1"/>
          <p:nvPr>
            <p:ph idx="1" type="body"/>
          </p:nvPr>
        </p:nvSpPr>
        <p:spPr>
          <a:xfrm>
            <a:off x="685800" y="1371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Aracnida terbahagi kepada dua: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Kutu Babi (Tick)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Hama / Tungau ( Mites)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"/>
          <p:cNvSpPr txBox="1"/>
          <p:nvPr>
            <p:ph idx="4294967295" type="title"/>
          </p:nvPr>
        </p:nvSpPr>
        <p:spPr>
          <a:xfrm>
            <a:off x="2362200" y="228600"/>
            <a:ext cx="4267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Kutu Babi (Tick)</a:t>
            </a:r>
            <a:endParaRPr/>
          </a:p>
        </p:txBody>
      </p:sp>
      <p:sp>
        <p:nvSpPr>
          <p:cNvPr id="527" name="Google Shape;527;p55"/>
          <p:cNvSpPr txBox="1"/>
          <p:nvPr>
            <p:ph idx="4294967295" type="body"/>
          </p:nvPr>
        </p:nvSpPr>
        <p:spPr>
          <a:xfrm>
            <a:off x="685800" y="12192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Ciri-ciri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tidak berbulu.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besar.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Hipostom terdedah.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Kelesera besar</a:t>
            </a:r>
            <a:endParaRPr/>
          </a:p>
        </p:txBody>
      </p:sp>
      <p:cxnSp>
        <p:nvCxnSpPr>
          <p:cNvPr id="528" name="Google Shape;528;p55"/>
          <p:cNvCxnSpPr/>
          <p:nvPr/>
        </p:nvCxnSpPr>
        <p:spPr>
          <a:xfrm>
            <a:off x="1143000" y="1676400"/>
            <a:ext cx="1143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529" name="Google Shape;529;p55"/>
          <p:cNvGraphicFramePr/>
          <p:nvPr/>
        </p:nvGraphicFramePr>
        <p:xfrm>
          <a:off x="5029200" y="1524000"/>
          <a:ext cx="3657600" cy="5105400"/>
        </p:xfrm>
        <a:graphic>
          <a:graphicData uri="http://schemas.openxmlformats.org/presentationml/2006/ole">
            <mc:AlternateContent>
              <mc:Choice Requires="v">
                <p:oleObj r:id="rId4" imgH="5105400" imgW="3657600" progId="PowerPoint.Slide.8" spid="_x0000_s1">
                  <p:embed/>
                </p:oleObj>
              </mc:Choice>
              <mc:Fallback>
                <p:oleObj r:id="rId5" imgH="5105400" imgW="3657600" progId="PowerPoint.Slide.8">
                  <p:embed/>
                  <p:pic>
                    <p:nvPicPr>
                      <p:cNvPr id="529" name="Google Shape;529;p55"/>
                      <p:cNvPicPr preferRelativeResize="0"/>
                      <p:nvPr>
                        <p:ph idx="2" type="clipArt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029200" y="1524000"/>
                        <a:ext cx="3657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 txBox="1"/>
          <p:nvPr>
            <p:ph idx="4294967295" type="title"/>
          </p:nvPr>
        </p:nvSpPr>
        <p:spPr>
          <a:xfrm>
            <a:off x="3581400" y="228600"/>
            <a:ext cx="160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</a:t>
            </a:r>
            <a:endParaRPr/>
          </a:p>
        </p:txBody>
      </p:sp>
      <p:sp>
        <p:nvSpPr>
          <p:cNvPr id="535" name="Google Shape;535;p56"/>
          <p:cNvSpPr txBox="1"/>
          <p:nvPr>
            <p:ph idx="4294967295" type="body"/>
          </p:nvPr>
        </p:nvSpPr>
        <p:spPr>
          <a:xfrm>
            <a:off x="685800" y="990600"/>
            <a:ext cx="3810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Badan berbulu.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Saiz kecil.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Hipostom terlindung.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10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Kalisera kecil</a:t>
            </a:r>
            <a:endParaRPr/>
          </a:p>
        </p:txBody>
      </p:sp>
      <p:sp>
        <p:nvSpPr>
          <p:cNvPr id="536" name="Google Shape;536;p56"/>
          <p:cNvSpPr/>
          <p:nvPr>
            <p:ph idx="2" type="clipArt"/>
          </p:nvPr>
        </p:nvSpPr>
        <p:spPr>
          <a:xfrm>
            <a:off x="5029200" y="2101850"/>
            <a:ext cx="38100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/>
          <p:nvPr>
            <p:ph type="title"/>
          </p:nvPr>
        </p:nvSpPr>
        <p:spPr>
          <a:xfrm>
            <a:off x="1905000" y="0"/>
            <a:ext cx="609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 (HAMA/TUNGAU)</a:t>
            </a:r>
            <a:endParaRPr/>
          </a:p>
        </p:txBody>
      </p:sp>
      <p:sp>
        <p:nvSpPr>
          <p:cNvPr id="542" name="Google Shape;542;p57"/>
          <p:cNvSpPr txBox="1"/>
          <p:nvPr>
            <p:ph idx="1" type="body"/>
          </p:nvPr>
        </p:nvSpPr>
        <p:spPr>
          <a:xfrm>
            <a:off x="0" y="914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Dipanggil hama kerana saiznya kecil.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Mengorek epidermis kulit dan tinggal secara tetap.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Menjadikan kulit radang (gatal) dan berkudis.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Kulit menjadi gatal, ternakan akan menggaru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berterusan dan menyebabkan luka menjadi besar.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8"/>
          <p:cNvSpPr txBox="1"/>
          <p:nvPr>
            <p:ph type="title"/>
          </p:nvPr>
        </p:nvSpPr>
        <p:spPr>
          <a:xfrm>
            <a:off x="1828800" y="228600"/>
            <a:ext cx="541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 (Hama/Tungau)</a:t>
            </a:r>
            <a:endParaRPr/>
          </a:p>
        </p:txBody>
      </p:sp>
      <p:sp>
        <p:nvSpPr>
          <p:cNvPr id="548" name="Google Shape;548;p58"/>
          <p:cNvSpPr txBox="1"/>
          <p:nvPr>
            <p:ph idx="1" type="body"/>
          </p:nvPr>
        </p:nvSpPr>
        <p:spPr>
          <a:xfrm>
            <a:off x="0" y="838200"/>
            <a:ext cx="8915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Luka menyebabkan infeksi sekunder iaitu bakteria.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 boleh merebak secara sentuhan.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Contoh:   Demodex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Hama ini hidup dalam umbi rambut dan kilang minyak.</a:t>
            </a:r>
            <a:endParaRPr/>
          </a:p>
        </p:txBody>
      </p:sp>
      <p:cxnSp>
        <p:nvCxnSpPr>
          <p:cNvPr id="549" name="Google Shape;549;p58"/>
          <p:cNvCxnSpPr/>
          <p:nvPr/>
        </p:nvCxnSpPr>
        <p:spPr>
          <a:xfrm>
            <a:off x="2057400" y="3810000"/>
            <a:ext cx="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0" name="Google Shape;550;p58"/>
          <p:cNvCxnSpPr/>
          <p:nvPr/>
        </p:nvCxnSpPr>
        <p:spPr>
          <a:xfrm>
            <a:off x="2057400" y="37338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9"/>
          <p:cNvSpPr txBox="1"/>
          <p:nvPr>
            <p:ph type="title"/>
          </p:nvPr>
        </p:nvSpPr>
        <p:spPr>
          <a:xfrm>
            <a:off x="1752600" y="228600"/>
            <a:ext cx="533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 ( Hama/Tungau)</a:t>
            </a:r>
            <a:endParaRPr/>
          </a:p>
        </p:txBody>
      </p:sp>
      <p:sp>
        <p:nvSpPr>
          <p:cNvPr id="556" name="Google Shape;556;p59"/>
          <p:cNvSpPr txBox="1"/>
          <p:nvPr>
            <p:ph idx="1" type="body"/>
          </p:nvPr>
        </p:nvSpPr>
        <p:spPr>
          <a:xfrm>
            <a:off x="685800" y="914400"/>
            <a:ext cx="8153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 :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Demodex   canis  (Anjing)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Demodex   ovis (Bebiri dan Kambing)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Demodex   bovis (Lembu)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 menyebabkan radangan dan menyebabkan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kehilangan bulu, jaangkitaan bakteria akan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menyebabkan luka bernanah.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7" name="Google Shape;557;p59"/>
          <p:cNvCxnSpPr/>
          <p:nvPr/>
        </p:nvCxnSpPr>
        <p:spPr>
          <a:xfrm>
            <a:off x="1143000" y="20574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8" name="Google Shape;558;p59"/>
          <p:cNvCxnSpPr/>
          <p:nvPr/>
        </p:nvCxnSpPr>
        <p:spPr>
          <a:xfrm>
            <a:off x="3048000" y="20574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9" name="Google Shape;559;p59"/>
          <p:cNvCxnSpPr/>
          <p:nvPr/>
        </p:nvCxnSpPr>
        <p:spPr>
          <a:xfrm>
            <a:off x="1143000" y="2590800"/>
            <a:ext cx="1447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0" name="Google Shape;560;p59"/>
          <p:cNvCxnSpPr/>
          <p:nvPr/>
        </p:nvCxnSpPr>
        <p:spPr>
          <a:xfrm>
            <a:off x="3048000" y="26670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1" name="Google Shape;561;p59"/>
          <p:cNvCxnSpPr/>
          <p:nvPr/>
        </p:nvCxnSpPr>
        <p:spPr>
          <a:xfrm>
            <a:off x="1143000" y="3276600"/>
            <a:ext cx="152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2" name="Google Shape;562;p59"/>
          <p:cNvCxnSpPr/>
          <p:nvPr/>
        </p:nvCxnSpPr>
        <p:spPr>
          <a:xfrm>
            <a:off x="3048000" y="3276600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>
              <mc:Choice Requires="v">
                <p:oleObj r:id="rId4" imgH="6858000" imgW="9144000" progId="PowerPoint.Slide.8" spid="_x0000_s1">
                  <p:embed/>
                </p:oleObj>
              </mc:Choice>
              <mc:Fallback>
                <p:oleObj r:id="rId5" imgH="6858000" imgW="9144000" progId="PowerPoint.Slide.8">
                  <p:embed/>
                  <p:pic>
                    <p:nvPicPr>
                      <p:cNvPr id="99" name="Google Shape;99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" name="Google Shape;567;p60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presentationml/2006/ole">
            <mc:AlternateContent>
              <mc:Choice Requires="v">
                <p:oleObj r:id="rId4" imgH="5791200" imgW="9144000" progId="Paint.Picture" spid="_x0000_s1">
                  <p:embed/>
                </p:oleObj>
              </mc:Choice>
              <mc:Fallback>
                <p:oleObj r:id="rId5" imgH="5791200" imgW="9144000" progId="Paint.Picture">
                  <p:embed/>
                  <p:pic>
                    <p:nvPicPr>
                      <p:cNvPr id="567" name="Google Shape;567;p6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1066800"/>
                        <a:ext cx="91440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" name="Google Shape;568;p60"/>
          <p:cNvSpPr txBox="1"/>
          <p:nvPr/>
        </p:nvSpPr>
        <p:spPr>
          <a:xfrm>
            <a:off x="1600200" y="0"/>
            <a:ext cx="42862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KITARAN HIDUP KUTU/TICK</a:t>
            </a:r>
            <a:endParaRPr/>
          </a:p>
        </p:txBody>
      </p:sp>
      <p:sp>
        <p:nvSpPr>
          <p:cNvPr id="569" name="Google Shape;569;p60"/>
          <p:cNvSpPr txBox="1"/>
          <p:nvPr/>
        </p:nvSpPr>
        <p:spPr>
          <a:xfrm>
            <a:off x="1752600" y="457200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17 -23 hari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" name="Google Shape;574;p61"/>
          <p:cNvGraphicFramePr/>
          <p:nvPr/>
        </p:nvGraphicFramePr>
        <p:xfrm>
          <a:off x="0" y="0"/>
          <a:ext cx="7543800" cy="6858000"/>
        </p:xfrm>
        <a:graphic>
          <a:graphicData uri="http://schemas.openxmlformats.org/presentationml/2006/ole">
            <mc:AlternateContent>
              <mc:Choice Requires="v">
                <p:oleObj r:id="rId4" imgH="6858000" imgW="7543800" progId="PowerPoint.Slide.8" spid="_x0000_s1">
                  <p:embed/>
                </p:oleObj>
              </mc:Choice>
              <mc:Fallback>
                <p:oleObj r:id="rId5" imgH="6858000" imgW="7543800" progId="PowerPoint.Slide.8">
                  <p:embed/>
                  <p:pic>
                    <p:nvPicPr>
                      <p:cNvPr id="574" name="Google Shape;574;p6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7543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7"/>
          <p:cNvGraphicFramePr/>
          <p:nvPr/>
        </p:nvGraphicFramePr>
        <p:xfrm>
          <a:off x="0" y="990600"/>
          <a:ext cx="9144000" cy="6140450"/>
        </p:xfrm>
        <a:graphic>
          <a:graphicData uri="http://schemas.openxmlformats.org/presentationml/2006/ole">
            <mc:AlternateContent>
              <mc:Choice Requires="v">
                <p:oleObj r:id="rId4" imgH="6140450" imgW="9144000" progId="MSPhotoEd.3" spid="_x0000_s1">
                  <p:embed/>
                </p:oleObj>
              </mc:Choice>
              <mc:Fallback>
                <p:oleObj r:id="rId5" imgH="6140450" imgW="9144000" progId="MSPhotoEd.3">
                  <p:embed/>
                  <p:pic>
                    <p:nvPicPr>
                      <p:cNvPr id="104" name="Google Shape;104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990600"/>
                        <a:ext cx="9144000" cy="614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Google Shape;105;p7"/>
          <p:cNvSpPr txBox="1"/>
          <p:nvPr/>
        </p:nvSpPr>
        <p:spPr>
          <a:xfrm>
            <a:off x="1676400" y="304800"/>
            <a:ext cx="663416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Moniezia expansa ( Cacing pita bebiri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106" name="Google Shape;106;p7"/>
          <p:cNvSpPr txBox="1"/>
          <p:nvPr/>
        </p:nvSpPr>
        <p:spPr>
          <a:xfrm>
            <a:off x="3641725" y="2119312"/>
            <a:ext cx="2070100" cy="581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hidup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usus kecil bebiri</a:t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6324600" y="4038600"/>
            <a:ext cx="2505075" cy="581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di keluarkan melalui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najis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4648200" y="5334000"/>
            <a:ext cx="1905000" cy="581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di makan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beetle- mites</a:t>
            </a: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5181600" y="6324600"/>
            <a:ext cx="3200400" cy="581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bertukar menjadi larva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sistiserkoid (dalam mites)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517525" y="6310312"/>
            <a:ext cx="2851150" cy="33655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Mites memanjaat hujung rumput</a:t>
            </a: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593725" y="4329112"/>
            <a:ext cx="5075237" cy="581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Bebiri dijangkiti dengan memakan rumput yang sistiserkoid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(dalam badan mites)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8"/>
          <p:cNvGraphicFramePr/>
          <p:nvPr/>
        </p:nvGraphicFramePr>
        <p:xfrm>
          <a:off x="0" y="914400"/>
          <a:ext cx="9144000" cy="5943600"/>
        </p:xfrm>
        <a:graphic>
          <a:graphicData uri="http://schemas.openxmlformats.org/presentationml/2006/ole">
            <mc:AlternateContent>
              <mc:Choice Requires="v">
                <p:oleObj r:id="rId4" imgH="5943600" imgW="9144000" progId="MSPhotoEd.3" spid="_x0000_s1">
                  <p:embed/>
                </p:oleObj>
              </mc:Choice>
              <mc:Fallback>
                <p:oleObj r:id="rId5" imgH="5943600" imgW="9144000" progId="MSPhotoEd.3">
                  <p:embed/>
                  <p:pic>
                    <p:nvPicPr>
                      <p:cNvPr id="116" name="Google Shape;116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914400"/>
                        <a:ext cx="91440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Google Shape;117;p8"/>
          <p:cNvSpPr txBox="1"/>
          <p:nvPr/>
        </p:nvSpPr>
        <p:spPr>
          <a:xfrm>
            <a:off x="1508125" y="117475"/>
            <a:ext cx="4441825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Taenia saginata</a:t>
            </a:r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5546725" y="1458912"/>
            <a:ext cx="2549525" cy="5175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hidup dalam usus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kecil manusia</a:t>
            </a:r>
            <a:endParaRPr/>
          </a:p>
        </p:txBody>
      </p:sp>
      <p:sp>
        <p:nvSpPr>
          <p:cNvPr id="119" name="Google Shape;119;p8"/>
          <p:cNvSpPr txBox="1"/>
          <p:nvPr/>
        </p:nvSpPr>
        <p:spPr>
          <a:xfrm>
            <a:off x="7239000" y="2133600"/>
            <a:ext cx="1566862" cy="3048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3 - 5 meter panjang</a:t>
            </a:r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7451725" y="3287712"/>
            <a:ext cx="1720850" cy="5175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dalam najis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manusia (onkosepiar)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7604125" y="4049712"/>
            <a:ext cx="1539875" cy="11557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Rumput yang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dicemari oleh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telur parasit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dimakan oleh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lembu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3886200" y="6096000"/>
            <a:ext cx="2590800" cy="3048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Lembu yang telah di jangkiti</a:t>
            </a: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1355725" y="5726112"/>
            <a:ext cx="2301875" cy="3048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Perkembangan sistiserkus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288925" y="3821112"/>
            <a:ext cx="1147762" cy="5175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Sistiserkus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daging</a:t>
            </a:r>
            <a:endParaRPr/>
          </a:p>
        </p:txBody>
      </p:sp>
      <p:sp>
        <p:nvSpPr>
          <p:cNvPr id="125" name="Google Shape;125;p8"/>
          <p:cNvSpPr txBox="1"/>
          <p:nvPr/>
        </p:nvSpPr>
        <p:spPr>
          <a:xfrm>
            <a:off x="212725" y="2678112"/>
            <a:ext cx="1776412" cy="73025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Daging yang tidak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cukup masak dimakan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manusia</a:t>
            </a:r>
            <a:endParaRPr/>
          </a:p>
        </p:txBody>
      </p:sp>
      <p:sp>
        <p:nvSpPr>
          <p:cNvPr id="126" name="Google Shape;126;p8"/>
          <p:cNvSpPr txBox="1"/>
          <p:nvPr/>
        </p:nvSpPr>
        <p:spPr>
          <a:xfrm>
            <a:off x="212725" y="1611312"/>
            <a:ext cx="1844675" cy="3048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Invaginated scolex</a:t>
            </a:r>
            <a:endParaRPr/>
          </a:p>
        </p:txBody>
      </p:sp>
      <p:sp>
        <p:nvSpPr>
          <p:cNvPr id="127" name="Google Shape;127;p8"/>
          <p:cNvSpPr txBox="1"/>
          <p:nvPr/>
        </p:nvSpPr>
        <p:spPr>
          <a:xfrm>
            <a:off x="381000" y="2209800"/>
            <a:ext cx="1484312" cy="3048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Evaginated scolex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9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>
              <mc:Choice Requires="v">
                <p:oleObj r:id="rId4" imgH="6096000" imgW="9144000" progId="MSPhotoEd.3" spid="_x0000_s1">
                  <p:embed/>
                </p:oleObj>
              </mc:Choice>
              <mc:Fallback>
                <p:oleObj r:id="rId5" imgH="6096000" imgW="9144000" progId="MSPhotoEd.3">
                  <p:embed/>
                  <p:pic>
                    <p:nvPicPr>
                      <p:cNvPr id="132" name="Google Shape;132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Google Shape;133;p9"/>
          <p:cNvSpPr txBox="1"/>
          <p:nvPr/>
        </p:nvSpPr>
        <p:spPr>
          <a:xfrm>
            <a:off x="1812925" y="117475"/>
            <a:ext cx="427355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EDARAN HIDUP Taenia solium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4556125" y="925512"/>
            <a:ext cx="45878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Cacing dewasa hidup dalam usus kecil manusia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6003925" y="1687512"/>
            <a:ext cx="20732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(2-3 meter panjang)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6461125" y="2971800"/>
            <a:ext cx="2378075" cy="517525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(Telur dalam najis manusia)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(onkosepiar)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6918325" y="4049712"/>
            <a:ext cx="2036762" cy="73025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Rumput yang dicemari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telur parasit dimakan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babi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3810000" y="6553200"/>
            <a:ext cx="2438400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Babi yang telah dijangkiti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212725" y="6477000"/>
            <a:ext cx="24542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Perkembangan sistiserkus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-92075" y="4202112"/>
            <a:ext cx="1963737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Sistiserkus dalam daging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-92075" y="2982912"/>
            <a:ext cx="2073275" cy="73025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Daging yang tidak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cukup masak dimakan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manusia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-92075" y="1524000"/>
            <a:ext cx="19970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Invaginated scolex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3108325" y="2438400"/>
            <a:ext cx="1768475" cy="304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63500" dir="135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Evaginated scolex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2001-08-22T04:13:48Z</dcterms:created>
  <dc:creator>vts</dc:creator>
</cp:coreProperties>
</file>